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52" userDrawn="1">
          <p15:clr>
            <a:srgbClr val="A4A3A4"/>
          </p15:clr>
        </p15:guide>
        <p15:guide id="5" pos="7628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  <p15:guide id="7" orient="horz" pos="187" userDrawn="1">
          <p15:clr>
            <a:srgbClr val="A4A3A4"/>
          </p15:clr>
        </p15:guide>
        <p15:guide id="8" pos="121" userDrawn="1">
          <p15:clr>
            <a:srgbClr val="A4A3A4"/>
          </p15:clr>
        </p15:guide>
        <p15:guide id="9" orient="horz" pos="3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24"/>
      </p:cViewPr>
      <p:guideLst>
        <p:guide orient="horz" pos="2160"/>
        <p:guide pos="3840"/>
        <p:guide orient="horz" pos="4088"/>
        <p:guide pos="52"/>
        <p:guide pos="7628"/>
        <p:guide orient="horz" pos="4156"/>
        <p:guide orient="horz" pos="187"/>
        <p:guide pos="121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ECC96-81B1-4D50-A0C3-32545F4E3E5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AC57D-215F-4A9B-8A3C-90C8A85FA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95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3FF6-A65D-452A-BD4F-912FD6507909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8130D-CBB3-4705-A27C-69CB78E0E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4455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E25C-9AAB-47E6-8A31-D3C4321E0C0C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45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BB1B-8A51-4914-BA3C-EA65DB750230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3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6A8-40F4-4925-BE9D-3B1EBFADA3D4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A277-9AF2-4ACA-B76D-1084C9A4FB7A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8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D3AD-A5EC-4208-B0B0-71ADB1CCD0E6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0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12A-0F47-40F1-9DFD-F491B22AAF68}" type="datetime1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66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94C6-C717-4677-B8A1-48416B07A179}" type="datetime1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AD75-D69D-4D84-B1C5-5BDF7DF5C3F3}" type="datetime1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43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019-27A1-4300-82C4-512CDBC72EAE}" type="datetime1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1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EB60-1D43-4328-A753-7DCFDCE3A6AA}" type="datetime1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0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2E6E-C0DF-4BFD-9073-4D6FDD83F3E0}" type="datetime1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6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12E01-0B62-4304-BFCE-44FD66386195}" type="datetime1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BC2C4-2980-4F1A-B15E-7E2B0437B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9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6B5A844-0F36-DA4A-BBAD-DBA31E48686D}"/>
              </a:ext>
            </a:extLst>
          </p:cNvPr>
          <p:cNvGrpSpPr/>
          <p:nvPr/>
        </p:nvGrpSpPr>
        <p:grpSpPr>
          <a:xfrm>
            <a:off x="83535" y="5922046"/>
            <a:ext cx="12025916" cy="838458"/>
            <a:chOff x="83535" y="5922046"/>
            <a:chExt cx="12025916" cy="8384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35" y="5922046"/>
              <a:ext cx="12025916" cy="8384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4EFD9E-C648-304F-B6A3-E3A5E2787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696" r="6037" b="37101"/>
            <a:stretch/>
          </p:blipFill>
          <p:spPr>
            <a:xfrm>
              <a:off x="10019912" y="5999582"/>
              <a:ext cx="1872000" cy="664113"/>
            </a:xfrm>
            <a:prstGeom prst="rect">
              <a:avLst/>
            </a:prstGeom>
          </p:spPr>
        </p:pic>
        <p:pic>
          <p:nvPicPr>
            <p:cNvPr id="20" name="Picture 19" descr="Z:\Images - Logos - Sigs\Logos 2018\WHITE outline LJMULOGO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" t="4861" r="2528" b="4693"/>
            <a:stretch/>
          </p:blipFill>
          <p:spPr bwMode="auto">
            <a:xfrm>
              <a:off x="192088" y="6022333"/>
              <a:ext cx="1980000" cy="641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2541968" y="6048142"/>
              <a:ext cx="710806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DIN OT Light" panose="020B0504020201010104" pitchFamily="34" charset="77"/>
                </a:rPr>
                <a:t>Delivered jointly by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DIN OT Medium" panose="020B0504020201010104" pitchFamily="34" charset="77"/>
                </a:rPr>
                <a:t>Refine Projects AG and Liverpool Business School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A1A75-A0B7-0744-8549-0F06AE3B1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1114" y="-6891979"/>
            <a:ext cx="3736606" cy="35381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669CCF0-B665-0A44-9D1A-23A168C3A1A7}"/>
              </a:ext>
            </a:extLst>
          </p:cNvPr>
          <p:cNvSpPr/>
          <p:nvPr/>
        </p:nvSpPr>
        <p:spPr>
          <a:xfrm>
            <a:off x="185737" y="1878861"/>
            <a:ext cx="11744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DIN OT" panose="020B0504020201010104" pitchFamily="34" charset="77"/>
              </a:rPr>
              <a:t>Optimise your construction projects with training in lean principles using Last Planner System®</a:t>
            </a:r>
            <a:br>
              <a:rPr lang="en-GB" sz="2000" b="1" dirty="0">
                <a:solidFill>
                  <a:schemeClr val="tx2"/>
                </a:solidFill>
                <a:latin typeface="DIN OT" panose="020B0504020201010104" pitchFamily="34" charset="77"/>
              </a:rPr>
            </a:br>
            <a:r>
              <a:rPr lang="en-GB" sz="2000" b="1" dirty="0">
                <a:solidFill>
                  <a:schemeClr val="tx2"/>
                </a:solidFill>
                <a:latin typeface="DIN OT" panose="020B0504020201010104" pitchFamily="34" charset="77"/>
              </a:rPr>
              <a:t>Improve your project planning and execution with collaboration and communication techniques</a:t>
            </a:r>
            <a:endParaRPr lang="de-DE" b="1" dirty="0">
              <a:latin typeface="DIN OT" panose="020B0504020201010104" pitchFamily="34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67FB03-78DA-F448-8A37-F648E44E3911}"/>
              </a:ext>
            </a:extLst>
          </p:cNvPr>
          <p:cNvSpPr/>
          <p:nvPr/>
        </p:nvSpPr>
        <p:spPr>
          <a:xfrm>
            <a:off x="3368040" y="3944155"/>
            <a:ext cx="5455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DIN OT Medium" panose="020B0504020201010104" pitchFamily="34" charset="77"/>
              </a:rPr>
              <a:t>Venue: Liverpool John </a:t>
            </a:r>
            <a:r>
              <a:rPr lang="en-GB" sz="2000" dirty="0" err="1">
                <a:solidFill>
                  <a:schemeClr val="tx2"/>
                </a:solidFill>
                <a:latin typeface="DIN OT Medium" panose="020B0504020201010104" pitchFamily="34" charset="77"/>
              </a:rPr>
              <a:t>Moores</a:t>
            </a:r>
            <a:r>
              <a:rPr lang="en-GB" sz="2000" dirty="0">
                <a:solidFill>
                  <a:schemeClr val="tx2"/>
                </a:solidFill>
                <a:latin typeface="DIN OT Medium" panose="020B0504020201010104" pitchFamily="34" charset="77"/>
              </a:rPr>
              <a:t> University</a:t>
            </a:r>
            <a:br>
              <a:rPr lang="en-GB" sz="2000" dirty="0">
                <a:solidFill>
                  <a:schemeClr val="tx2"/>
                </a:solidFill>
                <a:latin typeface="DIN OT Medium" panose="020B0504020201010104" pitchFamily="34" charset="77"/>
              </a:rPr>
            </a:br>
            <a:r>
              <a:rPr lang="en-GB" sz="2000" dirty="0">
                <a:solidFill>
                  <a:schemeClr val="tx2"/>
                </a:solidFill>
                <a:latin typeface="DIN OT Medium" panose="020B0504020201010104" pitchFamily="34" charset="77"/>
              </a:rPr>
              <a:t>Price: £</a:t>
            </a:r>
            <a:r>
              <a:rPr lang="en-GB" sz="2000" dirty="0" smtClean="0">
                <a:solidFill>
                  <a:schemeClr val="tx2"/>
                </a:solidFill>
                <a:latin typeface="DIN OT Medium" panose="020B0504020201010104" pitchFamily="34" charset="77"/>
              </a:rPr>
              <a:t>400*</a:t>
            </a:r>
            <a:endParaRPr lang="de-DE" sz="2000" dirty="0">
              <a:latin typeface="DIN OT Medium" panose="020B0504020201010104" pitchFamily="34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A3D591-4084-9C40-85AE-65BCE3BC16C3}"/>
              </a:ext>
            </a:extLst>
          </p:cNvPr>
          <p:cNvSpPr/>
          <p:nvPr/>
        </p:nvSpPr>
        <p:spPr>
          <a:xfrm>
            <a:off x="3628292" y="3075057"/>
            <a:ext cx="4935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DIN OT Medium" panose="020B0504020201010104" pitchFamily="34" charset="77"/>
              </a:rPr>
              <a:t>Mon 20th May 2019</a:t>
            </a:r>
            <a:br>
              <a:rPr lang="en-GB" sz="2000" b="1" dirty="0">
                <a:solidFill>
                  <a:schemeClr val="tx2"/>
                </a:solidFill>
                <a:latin typeface="DIN OT Medium" panose="020B0504020201010104" pitchFamily="34" charset="77"/>
              </a:rPr>
            </a:br>
            <a:r>
              <a:rPr lang="en-GB" sz="2000" b="1" dirty="0">
                <a:solidFill>
                  <a:schemeClr val="tx2"/>
                </a:solidFill>
                <a:latin typeface="DIN OT Light" panose="020B0504020201010104" pitchFamily="34" charset="77"/>
              </a:rPr>
              <a:t>09:00 to 17:00</a:t>
            </a:r>
            <a:r>
              <a:rPr lang="en-GB" sz="2000" b="1" dirty="0">
                <a:solidFill>
                  <a:schemeClr val="tx2"/>
                </a:solidFill>
                <a:latin typeface="DIN OT Medium" panose="020B0504020201010104" pitchFamily="34" charset="77"/>
              </a:rPr>
              <a:t> </a:t>
            </a:r>
            <a:endParaRPr lang="de-DE" b="1" dirty="0">
              <a:latin typeface="DIN OT Medium" panose="020B0504020201010104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409" y="4813253"/>
            <a:ext cx="11915042" cy="84005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300" b="1" dirty="0">
                <a:solidFill>
                  <a:schemeClr val="tx2"/>
                </a:solidFill>
                <a:latin typeface="DIN OT Medium" panose="020B0504020201010104" pitchFamily="34" charset="77"/>
              </a:rPr>
              <a:t>LIMITED NUMBERS! </a:t>
            </a:r>
            <a:r>
              <a:rPr lang="en-GB" sz="2300" dirty="0">
                <a:solidFill>
                  <a:schemeClr val="tx2"/>
                </a:solidFill>
                <a:latin typeface="DIN OT Medium" panose="020B0504020201010104" pitchFamily="34" charset="77"/>
              </a:rPr>
              <a:t>Reserve your place now at </a:t>
            </a:r>
            <a:r>
              <a:rPr lang="en-GB" sz="2300" b="1" dirty="0">
                <a:solidFill>
                  <a:schemeClr val="tx2"/>
                </a:solidFill>
                <a:latin typeface="DIN OT Medium" panose="020B0504020201010104" pitchFamily="34" charset="77"/>
              </a:rPr>
              <a:t>www.ljmu.ac.uk</a:t>
            </a:r>
            <a:br>
              <a:rPr lang="en-GB" sz="2300" b="1" dirty="0">
                <a:solidFill>
                  <a:schemeClr val="tx2"/>
                </a:solidFill>
                <a:latin typeface="DIN OT Medium" panose="020B0504020201010104" pitchFamily="34" charset="77"/>
              </a:rPr>
            </a:br>
            <a:r>
              <a:rPr lang="en-GB" sz="1400" b="1" dirty="0">
                <a:solidFill>
                  <a:schemeClr val="tx2"/>
                </a:solidFill>
                <a:latin typeface="DIN OT Light" panose="020B0504020201010104" pitchFamily="34" charset="77"/>
              </a:rPr>
              <a:t>*</a:t>
            </a:r>
            <a:r>
              <a:rPr lang="en-GB" sz="1200" b="1" dirty="0">
                <a:solidFill>
                  <a:schemeClr val="tx2"/>
                </a:solidFill>
                <a:latin typeface="DIN OT Light" panose="020B0504020201010104" pitchFamily="34" charset="77"/>
              </a:rPr>
              <a:t>discounted places are also available, please email Jane Dowson at j.dowson@ljmu.ac.uk </a:t>
            </a:r>
            <a:r>
              <a:rPr lang="en-GB" sz="1200" b="1" dirty="0" smtClean="0">
                <a:solidFill>
                  <a:schemeClr val="tx2"/>
                </a:solidFill>
                <a:latin typeface="DIN OT Light" panose="020B0504020201010104" pitchFamily="34" charset="77"/>
              </a:rPr>
              <a:t>for </a:t>
            </a:r>
            <a:r>
              <a:rPr lang="en-GB" sz="1200" b="1" dirty="0">
                <a:solidFill>
                  <a:schemeClr val="tx2"/>
                </a:solidFill>
                <a:latin typeface="DIN OT Light" panose="020B0504020201010104" pitchFamily="34" charset="77"/>
              </a:rPr>
              <a:t>further details and eligibility</a:t>
            </a:r>
            <a:endParaRPr lang="en-GB" sz="1200" b="1" dirty="0">
              <a:solidFill>
                <a:schemeClr val="tx2"/>
              </a:solidFill>
              <a:latin typeface="DIN OT" panose="020B05040202010101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B788F7-ABD7-844B-AEAD-0E625CA05CD9}"/>
              </a:ext>
            </a:extLst>
          </p:cNvPr>
          <p:cNvGrpSpPr/>
          <p:nvPr/>
        </p:nvGrpSpPr>
        <p:grpSpPr>
          <a:xfrm>
            <a:off x="192088" y="316210"/>
            <a:ext cx="11822112" cy="967903"/>
            <a:chOff x="4705668" y="-4313395"/>
            <a:chExt cx="11822112" cy="9679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E67928-DDEB-B74B-BF0B-AFFB91677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600" t="8629" r="4920" b="8430"/>
            <a:stretch/>
          </p:blipFill>
          <p:spPr>
            <a:xfrm>
              <a:off x="15039169" y="-4313395"/>
              <a:ext cx="1488611" cy="967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27FD69-0869-DC41-BA9D-76D2621ED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5668" y="-4271485"/>
              <a:ext cx="1488611" cy="432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1DF20C0-4790-4D42-83D6-503CAD6ABD7D}"/>
              </a:ext>
            </a:extLst>
          </p:cNvPr>
          <p:cNvSpPr/>
          <p:nvPr/>
        </p:nvSpPr>
        <p:spPr>
          <a:xfrm>
            <a:off x="1571161" y="806233"/>
            <a:ext cx="9049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DIN OT Medium" panose="020B0504020201010104" pitchFamily="34" charset="77"/>
              </a:rPr>
              <a:t>LEAN CONSTRUCTION TRAINING WITH VILLEGO®</a:t>
            </a:r>
            <a:endParaRPr lang="de-DE" sz="2800" b="1" dirty="0">
              <a:latin typeface="DIN OT Medium" panose="020B05040202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88974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e21bb08-8641-4e63-85ac-f501f34b59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49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DIN OT</vt:lpstr>
      <vt:lpstr>DIN OT Light</vt:lpstr>
      <vt:lpstr>DIN OT Medium</vt:lpstr>
      <vt:lpstr>Office Theme</vt:lpstr>
      <vt:lpstr>LIMITED NUMBERS! Reserve your place now at www.ljmu.ac.uk *discounted places are also available, please email Jane Dowson at j.dowson@ljmu.ac.uk for further details and eligibility</vt:lpstr>
    </vt:vector>
  </TitlesOfParts>
  <Company>Liverpool John Moores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Jane</dc:creator>
  <cp:lastModifiedBy>Dowson, Jane</cp:lastModifiedBy>
  <cp:revision>21</cp:revision>
  <dcterms:created xsi:type="dcterms:W3CDTF">2019-01-21T15:53:22Z</dcterms:created>
  <dcterms:modified xsi:type="dcterms:W3CDTF">2019-04-03T10:47:08Z</dcterms:modified>
</cp:coreProperties>
</file>